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82" r:id="rId3"/>
    <p:sldId id="342" r:id="rId4"/>
    <p:sldId id="325" r:id="rId5"/>
    <p:sldId id="318" r:id="rId6"/>
    <p:sldId id="344" r:id="rId7"/>
    <p:sldId id="337" r:id="rId8"/>
    <p:sldId id="345" r:id="rId9"/>
    <p:sldId id="347" r:id="rId10"/>
    <p:sldId id="339" r:id="rId11"/>
    <p:sldId id="340" r:id="rId12"/>
    <p:sldId id="341" r:id="rId13"/>
  </p:sldIdLst>
  <p:sldSz cx="9144000" cy="5143500" type="screen16x9"/>
  <p:notesSz cx="6858000" cy="9144000"/>
  <p:embeddedFontLst>
    <p:embeddedFont>
      <p:font typeface="MS Gothic" panose="020B0609070205080204" pitchFamily="49" charset="-128"/>
      <p:regular r:id="rId15"/>
    </p:embeddedFont>
    <p:embeddedFont>
      <p:font typeface="Montserrat SemiBold" panose="020B0604020202020204" charset="-52"/>
      <p:regular r:id="rId16"/>
      <p:bold r:id="rId17"/>
      <p:italic r:id="rId18"/>
      <p:boldItalic r:id="rId19"/>
    </p:embeddedFont>
    <p:embeddedFont>
      <p:font typeface="Press Start 2P" panose="020B0604020202020204" charset="0"/>
      <p:regular r:id="rId20"/>
    </p:embeddedFont>
    <p:embeddedFont>
      <p:font typeface="Montserrat ExtraBold" panose="020B0604020202020204" charset="-52"/>
      <p:bold r:id="rId21"/>
      <p:boldItalic r:id="rId22"/>
    </p:embeddedFont>
    <p:embeddedFont>
      <p:font typeface="Montserrat" panose="020B0604020202020204" charset="-52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Montserrat Black" panose="020B0604020202020204" charset="-52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68C8"/>
    <a:srgbClr val="981184"/>
    <a:srgbClr val="00A0C6"/>
    <a:srgbClr val="0F1141"/>
    <a:srgbClr val="E215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37CD4D-B523-4C02-9EF7-C516CC85B7D1}">
  <a:tblStyle styleId="{1F37CD4D-B523-4C02-9EF7-C516CC85B7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716" autoAdjust="0"/>
  </p:normalViewPr>
  <p:slideViewPr>
    <p:cSldViewPr snapToGrid="0">
      <p:cViewPr varScale="1">
        <p:scale>
          <a:sx n="152" d="100"/>
          <a:sy n="152" d="100"/>
        </p:scale>
        <p:origin x="4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18ca45c72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18ca45c72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33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3e8c3e4f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3e8c3e4f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829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18ca45c72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18ca45c72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18ca45c7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18ca45c7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18ca45c7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18ca45c7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991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18ca45c72_2_15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18ca45c72_2_15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668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18ca45c72_2_15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18ca45c72_2_15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72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18ca45c7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18ca45c7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65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18ca45c72_2_16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18ca45c72_2_16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679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18ca45c72_2_16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18ca45c72_2_16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525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18ca45c72_2_16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18ca45c72_2_16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4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13225" y="881975"/>
            <a:ext cx="3858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713225" y="1945371"/>
            <a:ext cx="3845400" cy="2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&amp; picture">
  <p:cSld name="CUSTOM_1_4_1_1_1_1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709625" y="1160390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13225" y="3043225"/>
            <a:ext cx="3429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4">
  <p:cSld name="TITLE_AND_TWO_COLUMNS_2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71900" y="444250"/>
            <a:ext cx="38589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4572006" y="2219924"/>
            <a:ext cx="3858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2"/>
          </p:nvPr>
        </p:nvSpPr>
        <p:spPr>
          <a:xfrm>
            <a:off x="4572006" y="3581500"/>
            <a:ext cx="3858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3"/>
          </p:nvPr>
        </p:nvSpPr>
        <p:spPr>
          <a:xfrm>
            <a:off x="4572006" y="179930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4"/>
          </p:nvPr>
        </p:nvSpPr>
        <p:spPr>
          <a:xfrm>
            <a:off x="4572006" y="3160876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">
  <p:cSld name="CUSTOM_5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 hasCustomPrompt="1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8" hasCustomPrompt="1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9" hasCustomPrompt="1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2" hasCustomPrompt="1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172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3">
  <p:cSld name="Title &amp; four columns 3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713487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2"/>
          </p:nvPr>
        </p:nvSpPr>
        <p:spPr>
          <a:xfrm>
            <a:off x="2733352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3"/>
          </p:nvPr>
        </p:nvSpPr>
        <p:spPr>
          <a:xfrm>
            <a:off x="4760694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4"/>
          </p:nvPr>
        </p:nvSpPr>
        <p:spPr>
          <a:xfrm>
            <a:off x="6783175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5"/>
          </p:nvPr>
        </p:nvSpPr>
        <p:spPr>
          <a:xfrm>
            <a:off x="714237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6"/>
          </p:nvPr>
        </p:nvSpPr>
        <p:spPr>
          <a:xfrm>
            <a:off x="2734102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7"/>
          </p:nvPr>
        </p:nvSpPr>
        <p:spPr>
          <a:xfrm>
            <a:off x="4761444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8"/>
          </p:nvPr>
        </p:nvSpPr>
        <p:spPr>
          <a:xfrm>
            <a:off x="6783925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158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None/>
              <a:defRPr sz="2800">
                <a:solidFill>
                  <a:srgbClr val="BA68C8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0" r:id="rId4"/>
    <p:sldLayoutId id="2147483662" r:id="rId5"/>
    <p:sldLayoutId id="2147483663" r:id="rId6"/>
    <p:sldLayoutId id="2147483674" r:id="rId7"/>
    <p:sldLayoutId id="2147483684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8"/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0" t="-10" r="13461" b="-85"/>
          <a:stretch/>
        </p:blipFill>
        <p:spPr>
          <a:xfrm>
            <a:off x="4809767" y="642280"/>
            <a:ext cx="3858939" cy="385893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1" y="239840"/>
            <a:ext cx="1739063" cy="45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98" y="239840"/>
            <a:ext cx="724675" cy="45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08" y="239840"/>
            <a:ext cx="1008434" cy="45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44" y="239840"/>
            <a:ext cx="608108" cy="450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39840" y="4677220"/>
            <a:ext cx="4484559" cy="25391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ru-RU" sz="1050" dirty="0" smtClean="0">
                <a:solidFill>
                  <a:srgbClr val="E21586"/>
                </a:solidFill>
                <a:latin typeface="Press Start 2P" panose="00000500000000000000" pitchFamily="2" charset="0"/>
              </a:rPr>
              <a:t>Воронка</a:t>
            </a:r>
            <a:r>
              <a:rPr lang="en-US" sz="1050" dirty="0" smtClean="0">
                <a:latin typeface="Press Start 2P" panose="00000500000000000000" pitchFamily="2" charset="0"/>
              </a:rPr>
              <a:t> </a:t>
            </a:r>
            <a:r>
              <a:rPr lang="ru-RU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инновационных</a:t>
            </a: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 </a:t>
            </a:r>
            <a:r>
              <a:rPr lang="ru-RU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стартапов</a:t>
            </a:r>
            <a:endParaRPr lang="ru-RU" sz="1050" dirty="0">
              <a:solidFill>
                <a:schemeClr val="bg1"/>
              </a:solidFill>
              <a:latin typeface="Press Start 2P" panose="00000500000000000000" pitchFamily="2" charset="0"/>
            </a:endParaRPr>
          </a:p>
        </p:txBody>
      </p:sp>
      <p:sp>
        <p:nvSpPr>
          <p:cNvPr id="11" name="Google Shape;197;p38"/>
          <p:cNvSpPr txBox="1">
            <a:spLocks/>
          </p:cNvSpPr>
          <p:nvPr/>
        </p:nvSpPr>
        <p:spPr>
          <a:xfrm>
            <a:off x="241505" y="1679670"/>
            <a:ext cx="4011175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dirty="0">
                <a:latin typeface="Montserrat Black" panose="020B0604020202020204" charset="-52"/>
              </a:rPr>
              <a:t>Press F1</a:t>
            </a:r>
            <a:endParaRPr lang="en-US" sz="5400" dirty="0">
              <a:latin typeface="Montserrat Black" panose="020B0604020202020204" charset="-52"/>
            </a:endParaRPr>
          </a:p>
        </p:txBody>
      </p:sp>
      <p:sp>
        <p:nvSpPr>
          <p:cNvPr id="12" name="Google Shape;198;p38"/>
          <p:cNvSpPr txBox="1">
            <a:spLocks/>
          </p:cNvSpPr>
          <p:nvPr/>
        </p:nvSpPr>
        <p:spPr>
          <a:xfrm>
            <a:off x="239841" y="3064602"/>
            <a:ext cx="2513679" cy="152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dirty="0">
                <a:latin typeface="Montserrat" panose="020B0604020202020204" charset="-52"/>
              </a:rPr>
              <a:t>“</a:t>
            </a:r>
            <a:r>
              <a:rPr lang="en-US" dirty="0">
                <a:latin typeface="Montserrat" panose="020B0604020202020204" charset="-52"/>
              </a:rPr>
              <a:t>NO</a:t>
            </a:r>
            <a:r>
              <a:rPr lang="ru-RU" dirty="0">
                <a:latin typeface="Montserrat" panose="020B0604020202020204" charset="-52"/>
              </a:rPr>
              <a:t> </a:t>
            </a:r>
            <a:r>
              <a:rPr lang="en-US" dirty="0">
                <a:latin typeface="Montserrat" panose="020B0604020202020204" charset="-52"/>
              </a:rPr>
              <a:t>CASH</a:t>
            </a:r>
            <a:r>
              <a:rPr lang="ru-RU" dirty="0">
                <a:latin typeface="Montserrat" panose="020B0604020202020204" charset="-52"/>
              </a:rPr>
              <a:t>” система</a:t>
            </a:r>
            <a:r>
              <a:rPr lang="en-US" dirty="0">
                <a:latin typeface="Montserrat" panose="020B0604020202020204" charset="-52"/>
              </a:rPr>
              <a:t/>
            </a:r>
            <a:br>
              <a:rPr lang="en-US" dirty="0">
                <a:latin typeface="Montserrat" panose="020B0604020202020204" charset="-52"/>
              </a:rPr>
            </a:br>
            <a:r>
              <a:rPr lang="ru-RU" dirty="0">
                <a:latin typeface="Montserrat" panose="020B0604020202020204" charset="-52"/>
              </a:rPr>
              <a:t>для пляжей </a:t>
            </a:r>
            <a:r>
              <a:rPr lang="ru-RU" dirty="0" smtClean="0">
                <a:latin typeface="Montserrat" panose="020B0604020202020204" charset="-52"/>
              </a:rPr>
              <a:t>города</a:t>
            </a:r>
            <a:endParaRPr lang="ru-RU" dirty="0">
              <a:latin typeface="Montserrat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BA68C8"/>
                </a:solidFill>
              </a:rPr>
              <a:t>Масштабируемость</a:t>
            </a:r>
            <a:endParaRPr dirty="0">
              <a:solidFill>
                <a:srgbClr val="BA68C8"/>
              </a:solidFill>
            </a:endParaRPr>
          </a:p>
        </p:txBody>
      </p:sp>
      <p:sp>
        <p:nvSpPr>
          <p:cNvPr id="60" name="Google Shape;273;p45"/>
          <p:cNvSpPr txBox="1">
            <a:spLocks/>
          </p:cNvSpPr>
          <p:nvPr/>
        </p:nvSpPr>
        <p:spPr>
          <a:xfrm>
            <a:off x="712945" y="2816352"/>
            <a:ext cx="236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smtClean="0">
                <a:solidFill>
                  <a:srgbClr val="BA68C8"/>
                </a:solidFill>
              </a:rPr>
              <a:t>Расположение</a:t>
            </a:r>
            <a:endParaRPr lang="ru-RU" dirty="0">
              <a:solidFill>
                <a:srgbClr val="BA68C8"/>
              </a:solidFill>
            </a:endParaRPr>
          </a:p>
        </p:txBody>
      </p:sp>
      <p:sp>
        <p:nvSpPr>
          <p:cNvPr id="61" name="Google Shape;274;p45"/>
          <p:cNvSpPr txBox="1">
            <a:spLocks/>
          </p:cNvSpPr>
          <p:nvPr/>
        </p:nvSpPr>
        <p:spPr>
          <a:xfrm>
            <a:off x="712795" y="3230198"/>
            <a:ext cx="236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mtClean="0"/>
              <a:t>Географическое расположение туристической инфраструктуры </a:t>
            </a:r>
            <a:endParaRPr lang="ru-RU" dirty="0"/>
          </a:p>
        </p:txBody>
      </p:sp>
      <p:sp>
        <p:nvSpPr>
          <p:cNvPr id="62" name="Google Shape;276;p45"/>
          <p:cNvSpPr/>
          <p:nvPr/>
        </p:nvSpPr>
        <p:spPr>
          <a:xfrm>
            <a:off x="1335306" y="1565275"/>
            <a:ext cx="1124700" cy="1124700"/>
          </a:xfrm>
          <a:prstGeom prst="ellipse">
            <a:avLst/>
          </a:prstGeom>
          <a:solidFill>
            <a:srgbClr val="BA6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63" name="Google Shape;6423;p86"/>
          <p:cNvGrpSpPr>
            <a:grpSpLocks noChangeAspect="1"/>
          </p:cNvGrpSpPr>
          <p:nvPr/>
        </p:nvGrpSpPr>
        <p:grpSpPr>
          <a:xfrm>
            <a:off x="1658185" y="1862442"/>
            <a:ext cx="477420" cy="540000"/>
            <a:chOff x="2786075" y="3591800"/>
            <a:chExt cx="260725" cy="294900"/>
          </a:xfrm>
          <a:solidFill>
            <a:schemeClr val="bg1"/>
          </a:solidFill>
        </p:grpSpPr>
        <p:sp>
          <p:nvSpPr>
            <p:cNvPr id="64" name="Google Shape;6424;p86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425;p86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426;p86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427;p86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428;p86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270;p45"/>
          <p:cNvSpPr txBox="1">
            <a:spLocks noGrp="1"/>
          </p:cNvSpPr>
          <p:nvPr>
            <p:ph type="subTitle" idx="2"/>
          </p:nvPr>
        </p:nvSpPr>
        <p:spPr>
          <a:xfrm>
            <a:off x="6061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ru-RU" dirty="0" smtClean="0">
                <a:solidFill>
                  <a:srgbClr val="BA68C8"/>
                </a:solidFill>
              </a:rPr>
              <a:t>Участники</a:t>
            </a:r>
            <a:endParaRPr lang="ru-RU" dirty="0">
              <a:solidFill>
                <a:srgbClr val="BA68C8"/>
              </a:solidFill>
            </a:endParaRPr>
          </a:p>
        </p:txBody>
      </p:sp>
      <p:sp>
        <p:nvSpPr>
          <p:cNvPr id="85" name="Google Shape;272;p45"/>
          <p:cNvSpPr txBox="1">
            <a:spLocks noGrp="1"/>
          </p:cNvSpPr>
          <p:nvPr>
            <p:ph type="subTitle" idx="5"/>
          </p:nvPr>
        </p:nvSpPr>
        <p:spPr>
          <a:xfrm>
            <a:off x="6062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ru-RU" dirty="0" smtClean="0"/>
              <a:t>Участники и</a:t>
            </a:r>
            <a:br>
              <a:rPr lang="ru-RU" dirty="0" smtClean="0"/>
            </a:br>
            <a:r>
              <a:rPr lang="ru-RU" dirty="0" smtClean="0"/>
              <a:t>их роли</a:t>
            </a:r>
            <a:br>
              <a:rPr lang="ru-RU" dirty="0" smtClean="0"/>
            </a:br>
            <a:r>
              <a:rPr lang="ru-RU" dirty="0" smtClean="0"/>
              <a:t>в системе</a:t>
            </a:r>
          </a:p>
        </p:txBody>
      </p:sp>
      <p:sp>
        <p:nvSpPr>
          <p:cNvPr id="86" name="Google Shape;275;p45"/>
          <p:cNvSpPr/>
          <p:nvPr/>
        </p:nvSpPr>
        <p:spPr>
          <a:xfrm>
            <a:off x="6684005" y="1565275"/>
            <a:ext cx="1124700" cy="1124700"/>
          </a:xfrm>
          <a:prstGeom prst="ellipse">
            <a:avLst/>
          </a:prstGeom>
          <a:solidFill>
            <a:srgbClr val="BA6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87" name="Google Shape;6350;p86"/>
          <p:cNvGrpSpPr>
            <a:grpSpLocks noChangeAspect="1"/>
          </p:cNvGrpSpPr>
          <p:nvPr/>
        </p:nvGrpSpPr>
        <p:grpSpPr>
          <a:xfrm>
            <a:off x="6974228" y="1828695"/>
            <a:ext cx="538559" cy="538564"/>
            <a:chOff x="583100" y="3982600"/>
            <a:chExt cx="296175" cy="296175"/>
          </a:xfrm>
          <a:solidFill>
            <a:schemeClr val="bg1"/>
          </a:solidFill>
        </p:grpSpPr>
        <p:sp>
          <p:nvSpPr>
            <p:cNvPr id="88" name="Google Shape;6351;p86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352;p86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353;p86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54;p86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355;p86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356;p86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357;p86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269;p45"/>
          <p:cNvSpPr txBox="1">
            <a:spLocks noGrp="1"/>
          </p:cNvSpPr>
          <p:nvPr>
            <p:ph type="subTitle" idx="1"/>
          </p:nvPr>
        </p:nvSpPr>
        <p:spPr>
          <a:xfrm>
            <a:off x="33737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>
                <a:solidFill>
                  <a:srgbClr val="BA68C8"/>
                </a:solidFill>
              </a:rPr>
              <a:t>Инфраструктура</a:t>
            </a:r>
            <a:endParaRPr dirty="0">
              <a:solidFill>
                <a:srgbClr val="BA68C8"/>
              </a:solidFill>
            </a:endParaRPr>
          </a:p>
        </p:txBody>
      </p:sp>
      <p:sp>
        <p:nvSpPr>
          <p:cNvPr id="96" name="Google Shape;271;p45"/>
          <p:cNvSpPr txBox="1">
            <a:spLocks noGrp="1"/>
          </p:cNvSpPr>
          <p:nvPr>
            <p:ph type="subTitle" idx="4"/>
          </p:nvPr>
        </p:nvSpPr>
        <p:spPr>
          <a:xfrm>
            <a:off x="33743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ru-RU" dirty="0" smtClean="0"/>
              <a:t>Серверное оборудование и устройства поставщиков</a:t>
            </a:r>
            <a:endParaRPr dirty="0"/>
          </a:p>
        </p:txBody>
      </p:sp>
      <p:sp>
        <p:nvSpPr>
          <p:cNvPr id="97" name="Google Shape;277;p45"/>
          <p:cNvSpPr/>
          <p:nvPr/>
        </p:nvSpPr>
        <p:spPr>
          <a:xfrm>
            <a:off x="3996106" y="1565275"/>
            <a:ext cx="1124700" cy="1124700"/>
          </a:xfrm>
          <a:prstGeom prst="ellipse">
            <a:avLst/>
          </a:prstGeom>
          <a:solidFill>
            <a:srgbClr val="BA6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98" name="Google Shape;6145;p86"/>
          <p:cNvSpPr>
            <a:spLocks noChangeAspect="1"/>
          </p:cNvSpPr>
          <p:nvPr/>
        </p:nvSpPr>
        <p:spPr>
          <a:xfrm>
            <a:off x="4289194" y="1867507"/>
            <a:ext cx="538523" cy="538565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5"/>
          <p:cNvSpPr/>
          <p:nvPr/>
        </p:nvSpPr>
        <p:spPr>
          <a:xfrm rot="10800000" flipH="1">
            <a:off x="1867800" y="3609150"/>
            <a:ext cx="5372400" cy="1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55"/>
          <p:cNvGrpSpPr/>
          <p:nvPr/>
        </p:nvGrpSpPr>
        <p:grpSpPr>
          <a:xfrm>
            <a:off x="2812672" y="3333900"/>
            <a:ext cx="567000" cy="567000"/>
            <a:chOff x="4723850" y="2687225"/>
            <a:chExt cx="567000" cy="567000"/>
          </a:xfrm>
          <a:solidFill>
            <a:srgbClr val="BA68C8"/>
          </a:solidFill>
        </p:grpSpPr>
        <p:sp>
          <p:nvSpPr>
            <p:cNvPr id="525" name="Google Shape;525;p55"/>
            <p:cNvSpPr/>
            <p:nvPr/>
          </p:nvSpPr>
          <p:spPr>
            <a:xfrm>
              <a:off x="4723850" y="2687225"/>
              <a:ext cx="567000" cy="567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5"/>
            <p:cNvSpPr txBox="1"/>
            <p:nvPr/>
          </p:nvSpPr>
          <p:spPr>
            <a:xfrm>
              <a:off x="4822248" y="2795664"/>
              <a:ext cx="351300" cy="350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</a:t>
              </a:r>
              <a:endPara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27" name="Google Shape;527;p55"/>
          <p:cNvGrpSpPr/>
          <p:nvPr/>
        </p:nvGrpSpPr>
        <p:grpSpPr>
          <a:xfrm>
            <a:off x="7240220" y="3333900"/>
            <a:ext cx="567000" cy="567000"/>
            <a:chOff x="7184775" y="1873275"/>
            <a:chExt cx="567000" cy="567000"/>
          </a:xfrm>
          <a:solidFill>
            <a:srgbClr val="BA68C8"/>
          </a:solidFill>
        </p:grpSpPr>
        <p:sp>
          <p:nvSpPr>
            <p:cNvPr id="528" name="Google Shape;528;p55"/>
            <p:cNvSpPr/>
            <p:nvPr/>
          </p:nvSpPr>
          <p:spPr>
            <a:xfrm>
              <a:off x="7184775" y="1873275"/>
              <a:ext cx="567000" cy="567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5"/>
            <p:cNvSpPr txBox="1"/>
            <p:nvPr/>
          </p:nvSpPr>
          <p:spPr>
            <a:xfrm>
              <a:off x="7287857" y="1981564"/>
              <a:ext cx="351300" cy="350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5</a:t>
              </a:r>
              <a:endPara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530" name="Google Shape;530;p55"/>
          <p:cNvSpPr txBox="1">
            <a:spLocks noGrp="1"/>
          </p:cNvSpPr>
          <p:nvPr>
            <p:ph type="title"/>
          </p:nvPr>
        </p:nvSpPr>
        <p:spPr>
          <a:xfrm>
            <a:off x="522462" y="539500"/>
            <a:ext cx="8093082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BA68C8"/>
                </a:solidFill>
              </a:rPr>
              <a:t>Развитие</a:t>
            </a:r>
            <a:endParaRPr dirty="0">
              <a:solidFill>
                <a:srgbClr val="BA68C8"/>
              </a:solidFill>
            </a:endParaRPr>
          </a:p>
        </p:txBody>
      </p:sp>
      <p:grpSp>
        <p:nvGrpSpPr>
          <p:cNvPr id="531" name="Google Shape;531;p55"/>
          <p:cNvGrpSpPr/>
          <p:nvPr/>
        </p:nvGrpSpPr>
        <p:grpSpPr>
          <a:xfrm>
            <a:off x="1336823" y="3333900"/>
            <a:ext cx="567000" cy="567000"/>
            <a:chOff x="3926050" y="1873275"/>
            <a:chExt cx="567000" cy="567000"/>
          </a:xfrm>
          <a:solidFill>
            <a:srgbClr val="BA68C8"/>
          </a:solidFill>
        </p:grpSpPr>
        <p:sp>
          <p:nvSpPr>
            <p:cNvPr id="532" name="Google Shape;532;p55"/>
            <p:cNvSpPr/>
            <p:nvPr/>
          </p:nvSpPr>
          <p:spPr>
            <a:xfrm>
              <a:off x="3926050" y="1873275"/>
              <a:ext cx="567000" cy="567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5"/>
            <p:cNvSpPr txBox="1"/>
            <p:nvPr/>
          </p:nvSpPr>
          <p:spPr>
            <a:xfrm>
              <a:off x="4034348" y="1981564"/>
              <a:ext cx="351300" cy="350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1</a:t>
              </a:r>
              <a:endPara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34" name="Google Shape;534;p55"/>
          <p:cNvGrpSpPr/>
          <p:nvPr/>
        </p:nvGrpSpPr>
        <p:grpSpPr>
          <a:xfrm>
            <a:off x="4288521" y="3333900"/>
            <a:ext cx="567000" cy="567000"/>
            <a:chOff x="5540700" y="1873275"/>
            <a:chExt cx="567000" cy="567000"/>
          </a:xfrm>
          <a:solidFill>
            <a:srgbClr val="BA68C8"/>
          </a:solidFill>
        </p:grpSpPr>
        <p:sp>
          <p:nvSpPr>
            <p:cNvPr id="535" name="Google Shape;535;p55"/>
            <p:cNvSpPr/>
            <p:nvPr/>
          </p:nvSpPr>
          <p:spPr>
            <a:xfrm>
              <a:off x="5540700" y="1873275"/>
              <a:ext cx="567000" cy="567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5"/>
            <p:cNvSpPr txBox="1"/>
            <p:nvPr/>
          </p:nvSpPr>
          <p:spPr>
            <a:xfrm>
              <a:off x="5648541" y="1981564"/>
              <a:ext cx="351300" cy="350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3</a:t>
              </a:r>
              <a:endPara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537" name="Google Shape;537;p55"/>
          <p:cNvGrpSpPr/>
          <p:nvPr/>
        </p:nvGrpSpPr>
        <p:grpSpPr>
          <a:xfrm>
            <a:off x="5764370" y="3333900"/>
            <a:ext cx="567000" cy="567000"/>
            <a:chOff x="6342600" y="2687225"/>
            <a:chExt cx="567000" cy="567000"/>
          </a:xfrm>
          <a:solidFill>
            <a:srgbClr val="BA68C8"/>
          </a:solidFill>
        </p:grpSpPr>
        <p:sp>
          <p:nvSpPr>
            <p:cNvPr id="538" name="Google Shape;538;p55"/>
            <p:cNvSpPr/>
            <p:nvPr/>
          </p:nvSpPr>
          <p:spPr>
            <a:xfrm>
              <a:off x="6342600" y="2687225"/>
              <a:ext cx="567000" cy="567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5"/>
            <p:cNvSpPr txBox="1"/>
            <p:nvPr/>
          </p:nvSpPr>
          <p:spPr>
            <a:xfrm>
              <a:off x="6426640" y="2795664"/>
              <a:ext cx="351300" cy="350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4</a:t>
              </a:r>
              <a:endParaRPr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540" name="Google Shape;540;p55"/>
          <p:cNvSpPr txBox="1"/>
          <p:nvPr/>
        </p:nvSpPr>
        <p:spPr>
          <a:xfrm>
            <a:off x="522461" y="4010578"/>
            <a:ext cx="2193185" cy="75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solidFill>
                  <a:srgbClr val="BA68C8"/>
                </a:solidFill>
                <a:latin typeface="Montserrat"/>
                <a:ea typeface="Montserrat"/>
                <a:cs typeface="Montserrat"/>
                <a:sym typeface="Montserrat"/>
              </a:rPr>
              <a:t>Система рекомендаций</a:t>
            </a:r>
            <a:endParaRPr sz="1600" b="1" dirty="0">
              <a:solidFill>
                <a:srgbClr val="BA68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55"/>
          <p:cNvSpPr txBox="1"/>
          <p:nvPr/>
        </p:nvSpPr>
        <p:spPr>
          <a:xfrm>
            <a:off x="2305525" y="2226011"/>
            <a:ext cx="1581293" cy="93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Уход от подхода</a:t>
            </a:r>
            <a:br>
              <a:rPr lang="ru-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«мимо кассы»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55"/>
          <p:cNvSpPr txBox="1"/>
          <p:nvPr/>
        </p:nvSpPr>
        <p:spPr>
          <a:xfrm>
            <a:off x="1996571" y="1358790"/>
            <a:ext cx="2199200" cy="75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BA68C8"/>
                </a:solidFill>
                <a:latin typeface="Montserrat"/>
                <a:ea typeface="Montserrat"/>
                <a:cs typeface="Montserrat"/>
                <a:sym typeface="Montserrat"/>
              </a:rPr>
              <a:t>Уход от «черной» бухгалтерии</a:t>
            </a:r>
            <a:endParaRPr sz="1600" b="1" dirty="0">
              <a:solidFill>
                <a:srgbClr val="BA68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5"/>
          <p:cNvSpPr txBox="1"/>
          <p:nvPr/>
        </p:nvSpPr>
        <p:spPr>
          <a:xfrm>
            <a:off x="3475418" y="4009189"/>
            <a:ext cx="2193185" cy="75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BA68C8"/>
                </a:solidFill>
                <a:latin typeface="Montserrat"/>
                <a:ea typeface="Montserrat"/>
                <a:cs typeface="Montserrat"/>
                <a:sym typeface="Montserrat"/>
              </a:rPr>
              <a:t>Курортный</a:t>
            </a:r>
            <a:br>
              <a:rPr lang="ru-RU" sz="1600" b="1" dirty="0" smtClean="0">
                <a:solidFill>
                  <a:srgbClr val="BA68C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600" b="1" dirty="0" smtClean="0">
                <a:solidFill>
                  <a:srgbClr val="BA68C8"/>
                </a:solidFill>
                <a:latin typeface="Montserrat"/>
                <a:ea typeface="Montserrat"/>
                <a:cs typeface="Montserrat"/>
                <a:sym typeface="Montserrat"/>
              </a:rPr>
              <a:t>сбор</a:t>
            </a:r>
            <a:endParaRPr lang="ru-RU" sz="1600" b="1" dirty="0">
              <a:solidFill>
                <a:srgbClr val="BA68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55"/>
          <p:cNvSpPr txBox="1"/>
          <p:nvPr/>
        </p:nvSpPr>
        <p:spPr>
          <a:xfrm>
            <a:off x="4948269" y="1353688"/>
            <a:ext cx="2199201" cy="75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BA68C8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NFC</a:t>
            </a:r>
            <a:r>
              <a:rPr lang="ru-RU" sz="1600" b="1" dirty="0" smtClean="0">
                <a:solidFill>
                  <a:srgbClr val="BA68C8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-браслет</a:t>
            </a:r>
            <a:endParaRPr sz="1600" b="1" dirty="0">
              <a:solidFill>
                <a:srgbClr val="BA68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5"/>
          <p:cNvSpPr txBox="1"/>
          <p:nvPr/>
        </p:nvSpPr>
        <p:spPr>
          <a:xfrm>
            <a:off x="866902" y="2226011"/>
            <a:ext cx="1525663" cy="93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Продвижение новых поставщиков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543;p55"/>
          <p:cNvSpPr txBox="1"/>
          <p:nvPr/>
        </p:nvSpPr>
        <p:spPr>
          <a:xfrm>
            <a:off x="3824885" y="2226011"/>
            <a:ext cx="1494253" cy="934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Привлечение поставщиков услуг размещения</a:t>
            </a:r>
          </a:p>
        </p:txBody>
      </p:sp>
      <p:sp>
        <p:nvSpPr>
          <p:cNvPr id="32" name="Google Shape;545;p55"/>
          <p:cNvSpPr txBox="1"/>
          <p:nvPr/>
        </p:nvSpPr>
        <p:spPr>
          <a:xfrm>
            <a:off x="5319138" y="2220910"/>
            <a:ext cx="1504159" cy="93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Браслет с </a:t>
            </a:r>
            <a:r>
              <a:rPr lang="en-US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NFC </a:t>
            </a:r>
            <a:r>
              <a:rPr lang="ru-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меткой для офлайн расчетов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547;p55"/>
          <p:cNvSpPr txBox="1"/>
          <p:nvPr/>
        </p:nvSpPr>
        <p:spPr>
          <a:xfrm>
            <a:off x="6662991" y="2215810"/>
            <a:ext cx="1711922" cy="93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Экскурсии, музеи, транспорт, аквапарки, кафе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548;p55"/>
          <p:cNvSpPr txBox="1"/>
          <p:nvPr/>
        </p:nvSpPr>
        <p:spPr>
          <a:xfrm>
            <a:off x="6422359" y="4009189"/>
            <a:ext cx="2193185" cy="75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solidFill>
                  <a:srgbClr val="BA68C8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Интеграция с туристической инфраструктурой</a:t>
            </a:r>
            <a:endParaRPr sz="1600" b="1" dirty="0">
              <a:solidFill>
                <a:srgbClr val="BA68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0741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8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BA68C8"/>
                </a:solidFill>
              </a:rPr>
              <a:t>Команда</a:t>
            </a:r>
            <a:endParaRPr dirty="0">
              <a:solidFill>
                <a:srgbClr val="BA68C8"/>
              </a:solidFill>
            </a:endParaRPr>
          </a:p>
        </p:txBody>
      </p:sp>
      <p:sp>
        <p:nvSpPr>
          <p:cNvPr id="572" name="Google Shape;572;p58"/>
          <p:cNvSpPr txBox="1">
            <a:spLocks noGrp="1"/>
          </p:cNvSpPr>
          <p:nvPr>
            <p:ph type="subTitle" idx="1"/>
          </p:nvPr>
        </p:nvSpPr>
        <p:spPr>
          <a:xfrm>
            <a:off x="370502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>
                <a:solidFill>
                  <a:srgbClr val="BA68C8"/>
                </a:solidFill>
              </a:rPr>
              <a:t>Николай</a:t>
            </a:r>
            <a:endParaRPr dirty="0">
              <a:solidFill>
                <a:srgbClr val="BA68C8"/>
              </a:solidFill>
            </a:endParaRPr>
          </a:p>
        </p:txBody>
      </p:sp>
      <p:sp>
        <p:nvSpPr>
          <p:cNvPr id="573" name="Google Shape;573;p58"/>
          <p:cNvSpPr txBox="1">
            <a:spLocks noGrp="1"/>
          </p:cNvSpPr>
          <p:nvPr>
            <p:ph type="subTitle" idx="2"/>
          </p:nvPr>
        </p:nvSpPr>
        <p:spPr>
          <a:xfrm>
            <a:off x="2048752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>
                <a:solidFill>
                  <a:srgbClr val="BA68C8"/>
                </a:solidFill>
              </a:rPr>
              <a:t>Павел</a:t>
            </a:r>
            <a:endParaRPr dirty="0">
              <a:solidFill>
                <a:srgbClr val="BA68C8"/>
              </a:solidFill>
            </a:endParaRPr>
          </a:p>
        </p:txBody>
      </p:sp>
      <p:sp>
        <p:nvSpPr>
          <p:cNvPr id="574" name="Google Shape;574;p58"/>
          <p:cNvSpPr txBox="1">
            <a:spLocks noGrp="1"/>
          </p:cNvSpPr>
          <p:nvPr>
            <p:ph type="subTitle" idx="3"/>
          </p:nvPr>
        </p:nvSpPr>
        <p:spPr>
          <a:xfrm>
            <a:off x="3735516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>
                <a:solidFill>
                  <a:srgbClr val="BA68C8"/>
                </a:solidFill>
              </a:rPr>
              <a:t>Наиль</a:t>
            </a:r>
            <a:endParaRPr dirty="0">
              <a:solidFill>
                <a:srgbClr val="BA68C8"/>
              </a:solidFill>
            </a:endParaRPr>
          </a:p>
        </p:txBody>
      </p:sp>
      <p:sp>
        <p:nvSpPr>
          <p:cNvPr id="575" name="Google Shape;575;p58"/>
          <p:cNvSpPr txBox="1">
            <a:spLocks noGrp="1"/>
          </p:cNvSpPr>
          <p:nvPr>
            <p:ph type="subTitle" idx="4"/>
          </p:nvPr>
        </p:nvSpPr>
        <p:spPr>
          <a:xfrm>
            <a:off x="5468766" y="29624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>
                <a:solidFill>
                  <a:srgbClr val="BA68C8"/>
                </a:solidFill>
              </a:rPr>
              <a:t>Юрий</a:t>
            </a:r>
            <a:endParaRPr dirty="0">
              <a:solidFill>
                <a:srgbClr val="BA68C8"/>
              </a:solidFill>
            </a:endParaRPr>
          </a:p>
        </p:txBody>
      </p:sp>
      <p:sp>
        <p:nvSpPr>
          <p:cNvPr id="576" name="Google Shape;576;p58"/>
          <p:cNvSpPr txBox="1">
            <a:spLocks noGrp="1"/>
          </p:cNvSpPr>
          <p:nvPr>
            <p:ph type="subTitle" idx="5"/>
          </p:nvPr>
        </p:nvSpPr>
        <p:spPr>
          <a:xfrm>
            <a:off x="371252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Marketing</a:t>
            </a:r>
            <a:endParaRPr dirty="0"/>
          </a:p>
        </p:txBody>
      </p:sp>
      <p:sp>
        <p:nvSpPr>
          <p:cNvPr id="577" name="Google Shape;577;p58"/>
          <p:cNvSpPr txBox="1">
            <a:spLocks noGrp="1"/>
          </p:cNvSpPr>
          <p:nvPr>
            <p:ph type="subTitle" idx="6"/>
          </p:nvPr>
        </p:nvSpPr>
        <p:spPr>
          <a:xfrm>
            <a:off x="2049502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Backend-</a:t>
            </a:r>
            <a:r>
              <a:rPr lang="ru-RU" dirty="0" smtClean="0"/>
              <a:t>разработчик</a:t>
            </a:r>
            <a:endParaRPr dirty="0"/>
          </a:p>
        </p:txBody>
      </p:sp>
      <p:sp>
        <p:nvSpPr>
          <p:cNvPr id="578" name="Google Shape;578;p58"/>
          <p:cNvSpPr txBox="1">
            <a:spLocks noGrp="1"/>
          </p:cNvSpPr>
          <p:nvPr>
            <p:ph type="subTitle" idx="7"/>
          </p:nvPr>
        </p:nvSpPr>
        <p:spPr>
          <a:xfrm>
            <a:off x="3736266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Frontend</a:t>
            </a:r>
            <a:r>
              <a:rPr lang="ru-RU" dirty="0" smtClean="0"/>
              <a:t>-разработчик</a:t>
            </a:r>
            <a:endParaRPr dirty="0"/>
          </a:p>
        </p:txBody>
      </p:sp>
      <p:sp>
        <p:nvSpPr>
          <p:cNvPr id="579" name="Google Shape;579;p58"/>
          <p:cNvSpPr txBox="1">
            <a:spLocks noGrp="1"/>
          </p:cNvSpPr>
          <p:nvPr>
            <p:ph type="subTitle" idx="8"/>
          </p:nvPr>
        </p:nvSpPr>
        <p:spPr>
          <a:xfrm>
            <a:off x="5469516" y="3381247"/>
            <a:ext cx="16458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Fullstack</a:t>
            </a:r>
            <a:r>
              <a:rPr lang="ru-RU" dirty="0" smtClean="0"/>
              <a:t>-разработчик</a:t>
            </a:r>
            <a:endParaRPr dirty="0"/>
          </a:p>
        </p:txBody>
      </p:sp>
      <p:pic>
        <p:nvPicPr>
          <p:cNvPr id="583" name="Google Shape;583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16" y="1351188"/>
            <a:ext cx="1490400" cy="149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5;p58"/>
          <p:cNvSpPr txBox="1">
            <a:spLocks/>
          </p:cNvSpPr>
          <p:nvPr/>
        </p:nvSpPr>
        <p:spPr>
          <a:xfrm>
            <a:off x="7148516" y="2962488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dirty="0" smtClean="0">
                <a:solidFill>
                  <a:srgbClr val="BA68C8"/>
                </a:solidFill>
              </a:rPr>
              <a:t>Эльдар</a:t>
            </a:r>
            <a:endParaRPr lang="en-US" dirty="0">
              <a:solidFill>
                <a:srgbClr val="BA68C8"/>
              </a:solidFill>
            </a:endParaRPr>
          </a:p>
        </p:txBody>
      </p:sp>
      <p:sp>
        <p:nvSpPr>
          <p:cNvPr id="17" name="Google Shape;579;p58"/>
          <p:cNvSpPr txBox="1">
            <a:spLocks/>
          </p:cNvSpPr>
          <p:nvPr/>
        </p:nvSpPr>
        <p:spPr>
          <a:xfrm>
            <a:off x="7149266" y="3381247"/>
            <a:ext cx="1645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smtClean="0"/>
              <a:t>Project Manager</a:t>
            </a:r>
            <a:endParaRPr lang="en-US" dirty="0"/>
          </a:p>
        </p:txBody>
      </p:sp>
      <p:pic>
        <p:nvPicPr>
          <p:cNvPr id="18" name="Google Shape;583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66" y="1351188"/>
            <a:ext cx="1490400" cy="149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" name="Google Shape;583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854" y="1351116"/>
            <a:ext cx="1490400" cy="149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583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8" y="1351116"/>
            <a:ext cx="1490400" cy="149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" name="Google Shape;583;p5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35" y="1351116"/>
            <a:ext cx="1490400" cy="14904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94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36;p64"/>
          <p:cNvSpPr txBox="1">
            <a:spLocks/>
          </p:cNvSpPr>
          <p:nvPr/>
        </p:nvSpPr>
        <p:spPr>
          <a:xfrm>
            <a:off x="4571824" y="881975"/>
            <a:ext cx="3858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ru-RU" sz="3200" dirty="0" smtClean="0">
                <a:solidFill>
                  <a:srgbClr val="BA68C8"/>
                </a:solidFill>
              </a:rPr>
              <a:t>Проблема</a:t>
            </a:r>
            <a:endParaRPr lang="ru-RU" sz="3200" dirty="0">
              <a:solidFill>
                <a:srgbClr val="BA68C8"/>
              </a:solidFill>
            </a:endParaRPr>
          </a:p>
        </p:txBody>
      </p:sp>
      <p:sp>
        <p:nvSpPr>
          <p:cNvPr id="10" name="Google Shape;637;p64"/>
          <p:cNvSpPr txBox="1">
            <a:spLocks/>
          </p:cNvSpPr>
          <p:nvPr/>
        </p:nvSpPr>
        <p:spPr>
          <a:xfrm>
            <a:off x="4571823" y="1945371"/>
            <a:ext cx="3858725" cy="2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17500">
              <a:spcAft>
                <a:spcPts val="600"/>
              </a:spcAft>
            </a:pPr>
            <a:r>
              <a:rPr lang="ru-RU" dirty="0" smtClean="0">
                <a:solidFill>
                  <a:schemeClr val="accent2"/>
                </a:solidFill>
              </a:rPr>
              <a:t>Пляжные территории –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зоны санитарной охраны</a:t>
            </a:r>
          </a:p>
          <a:p>
            <a:pPr indent="-317500">
              <a:spcAft>
                <a:spcPts val="600"/>
              </a:spcAft>
            </a:pPr>
            <a:r>
              <a:rPr lang="ru-RU" dirty="0" smtClean="0">
                <a:solidFill>
                  <a:schemeClr val="accent2"/>
                </a:solidFill>
              </a:rPr>
              <a:t>Запрет на торговлю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в обычном понимании</a:t>
            </a:r>
          </a:p>
          <a:p>
            <a:pPr indent="-317500">
              <a:spcAft>
                <a:spcPts val="600"/>
              </a:spcAft>
            </a:pPr>
            <a:r>
              <a:rPr lang="ru-RU" dirty="0" smtClean="0">
                <a:solidFill>
                  <a:schemeClr val="accent2"/>
                </a:solidFill>
              </a:rPr>
              <a:t>«Черные </a:t>
            </a:r>
            <a:r>
              <a:rPr lang="ru-RU" dirty="0" smtClean="0"/>
              <a:t>трейдеры</a:t>
            </a:r>
            <a:r>
              <a:rPr lang="ru-RU" dirty="0" smtClean="0">
                <a:solidFill>
                  <a:schemeClr val="accent2"/>
                </a:solidFill>
              </a:rPr>
              <a:t>» –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не проверяются и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не платят налоги</a:t>
            </a:r>
          </a:p>
          <a:p>
            <a:pPr indent="-317500"/>
            <a:endParaRPr lang="ru-RU" dirty="0"/>
          </a:p>
        </p:txBody>
      </p:sp>
      <p:pic>
        <p:nvPicPr>
          <p:cNvPr id="7" name="Google Shape;781;p7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73" y="843699"/>
            <a:ext cx="3424200" cy="342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4"/>
          <p:cNvSpPr txBox="1">
            <a:spLocks noGrp="1"/>
          </p:cNvSpPr>
          <p:nvPr>
            <p:ph type="title"/>
          </p:nvPr>
        </p:nvSpPr>
        <p:spPr>
          <a:xfrm>
            <a:off x="713225" y="881975"/>
            <a:ext cx="3858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 smtClean="0">
                <a:solidFill>
                  <a:srgbClr val="BA68C8"/>
                </a:solidFill>
              </a:rPr>
              <a:t>Решение</a:t>
            </a:r>
            <a:endParaRPr sz="3200" dirty="0">
              <a:solidFill>
                <a:srgbClr val="BA68C8"/>
              </a:solidFill>
            </a:endParaRPr>
          </a:p>
        </p:txBody>
      </p:sp>
      <p:sp>
        <p:nvSpPr>
          <p:cNvPr id="637" name="Google Shape;637;p64"/>
          <p:cNvSpPr txBox="1">
            <a:spLocks noGrp="1"/>
          </p:cNvSpPr>
          <p:nvPr>
            <p:ph type="subTitle" idx="1"/>
          </p:nvPr>
        </p:nvSpPr>
        <p:spPr>
          <a:xfrm>
            <a:off x="713225" y="1945371"/>
            <a:ext cx="3845400" cy="2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Aft>
                <a:spcPts val="600"/>
              </a:spcAft>
            </a:pPr>
            <a:r>
              <a:rPr lang="ru-RU" dirty="0" smtClean="0">
                <a:solidFill>
                  <a:schemeClr val="accent2"/>
                </a:solidFill>
              </a:rPr>
              <a:t>Система-</a:t>
            </a:r>
            <a:r>
              <a:rPr lang="ru-RU" dirty="0" err="1" smtClean="0">
                <a:solidFill>
                  <a:schemeClr val="accent2"/>
                </a:solidFill>
              </a:rPr>
              <a:t>агрегатор</a:t>
            </a:r>
            <a:r>
              <a:rPr lang="ru-RU" dirty="0">
                <a:solidFill>
                  <a:schemeClr val="accent2"/>
                </a:solidFill>
              </a:rPr>
              <a:t/>
            </a:r>
            <a:br>
              <a:rPr lang="ru-RU" dirty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туристических </a:t>
            </a:r>
            <a:r>
              <a:rPr lang="ru-RU" dirty="0">
                <a:solidFill>
                  <a:schemeClr val="accent2"/>
                </a:solidFill>
              </a:rPr>
              <a:t>услуг</a:t>
            </a:r>
            <a:endParaRPr lang="en-US" dirty="0" smtClean="0">
              <a:solidFill>
                <a:schemeClr val="accent2"/>
              </a:solidFill>
            </a:endParaRPr>
          </a:p>
          <a:p>
            <a:pPr lvl="0" indent="-317500">
              <a:spcAft>
                <a:spcPts val="600"/>
              </a:spcAft>
            </a:pPr>
            <a:r>
              <a:rPr lang="ru-RU" dirty="0" smtClean="0">
                <a:solidFill>
                  <a:schemeClr val="accent2"/>
                </a:solidFill>
              </a:rPr>
              <a:t>Интерфейс для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взаимодействия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клиентов </a:t>
            </a:r>
            <a:r>
              <a:rPr lang="ru-RU" dirty="0">
                <a:solidFill>
                  <a:schemeClr val="accent2"/>
                </a:solidFill>
              </a:rPr>
              <a:t>и поставщиков</a:t>
            </a:r>
            <a:endParaRPr lang="en-US" dirty="0" smtClean="0">
              <a:solidFill>
                <a:schemeClr val="accent2"/>
              </a:solidFill>
            </a:endParaRPr>
          </a:p>
          <a:p>
            <a:pPr lvl="0" indent="-317500">
              <a:spcAft>
                <a:spcPts val="600"/>
              </a:spcAft>
            </a:pPr>
            <a:r>
              <a:rPr lang="ru-RU" dirty="0" smtClean="0">
                <a:solidFill>
                  <a:schemeClr val="accent2"/>
                </a:solidFill>
              </a:rPr>
              <a:t>Расчеты в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виртуальной валюте</a:t>
            </a:r>
            <a:endParaRPr dirty="0"/>
          </a:p>
        </p:txBody>
      </p:sp>
      <p:pic>
        <p:nvPicPr>
          <p:cNvPr id="9" name="Google Shape;680;p67"/>
          <p:cNvPicPr preferRelativeResize="0"/>
          <p:nvPr/>
        </p:nvPicPr>
        <p:blipFill rotWithShape="1">
          <a:blip r:embed="rId3">
            <a:alphaModFix/>
          </a:blip>
          <a:srcRect l="-6934" t="-6934" r="-6934" b="-6934"/>
          <a:stretch/>
        </p:blipFill>
        <p:spPr>
          <a:xfrm>
            <a:off x="4817675" y="785175"/>
            <a:ext cx="3541200" cy="35412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9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709625" y="1160390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 smtClean="0">
                <a:solidFill>
                  <a:srgbClr val="BA68C8"/>
                </a:solidFill>
              </a:rPr>
              <a:t>Приложение</a:t>
            </a:r>
            <a:br>
              <a:rPr lang="ru-RU" dirty="0" smtClean="0">
                <a:solidFill>
                  <a:srgbClr val="BA68C8"/>
                </a:solidFill>
              </a:rPr>
            </a:br>
            <a:r>
              <a:rPr lang="ru-RU" dirty="0" smtClean="0">
                <a:solidFill>
                  <a:srgbClr val="BA68C8"/>
                </a:solidFill>
              </a:rPr>
              <a:t>клиента</a:t>
            </a:r>
            <a:endParaRPr dirty="0">
              <a:solidFill>
                <a:srgbClr val="BA68C8"/>
              </a:solidFill>
            </a:endParaRPr>
          </a:p>
        </p:txBody>
      </p:sp>
      <p:sp>
        <p:nvSpPr>
          <p:cNvPr id="286" name="Google Shape;286;p46"/>
          <p:cNvSpPr txBox="1">
            <a:spLocks noGrp="1"/>
          </p:cNvSpPr>
          <p:nvPr>
            <p:ph type="subTitle" idx="1"/>
          </p:nvPr>
        </p:nvSpPr>
        <p:spPr>
          <a:xfrm>
            <a:off x="713225" y="2927112"/>
            <a:ext cx="3699118" cy="1328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ru-RU" dirty="0" smtClean="0"/>
              <a:t>Просмотр ближайших </a:t>
            </a:r>
            <a:r>
              <a:rPr lang="ru-RU" dirty="0"/>
              <a:t>поставщиков </a:t>
            </a:r>
            <a:r>
              <a:rPr lang="ru-RU" dirty="0" smtClean="0"/>
              <a:t>услуг, их рейтинга и ассортимента</a:t>
            </a:r>
          </a:p>
          <a:p>
            <a:pPr marL="0" indent="0">
              <a:spcAft>
                <a:spcPts val="600"/>
              </a:spcAft>
            </a:pPr>
            <a:r>
              <a:rPr lang="ru-RU" dirty="0" smtClean="0"/>
              <a:t>Оформление заказа услуг/продуктов, оплата с </a:t>
            </a:r>
            <a:r>
              <a:rPr lang="ru-RU" dirty="0"/>
              <a:t>виртуального кошелька и </a:t>
            </a:r>
            <a:r>
              <a:rPr lang="ru-RU" dirty="0" smtClean="0"/>
              <a:t>оценка качества услуги</a:t>
            </a:r>
            <a:endParaRPr lang="en-US" dirty="0"/>
          </a:p>
        </p:txBody>
      </p:sp>
      <p:sp>
        <p:nvSpPr>
          <p:cNvPr id="287" name="Google Shape;287;p46"/>
          <p:cNvSpPr/>
          <p:nvPr/>
        </p:nvSpPr>
        <p:spPr>
          <a:xfrm>
            <a:off x="835029" y="2695702"/>
            <a:ext cx="1820400" cy="36600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A68C8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t="35415" r="3283" b="32416"/>
          <a:stretch/>
        </p:blipFill>
        <p:spPr>
          <a:xfrm>
            <a:off x="6907595" y="3223866"/>
            <a:ext cx="1526682" cy="11450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8592" r="1721" b="37037"/>
          <a:stretch/>
        </p:blipFill>
        <p:spPr>
          <a:xfrm>
            <a:off x="6913142" y="766008"/>
            <a:ext cx="1519154" cy="184003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t="34285" r="1100" b="31429"/>
          <a:stretch/>
        </p:blipFill>
        <p:spPr>
          <a:xfrm>
            <a:off x="6907595" y="2069614"/>
            <a:ext cx="1524701" cy="115062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" b="-1"/>
          <a:stretch/>
        </p:blipFill>
        <p:spPr>
          <a:xfrm>
            <a:off x="4778541" y="777492"/>
            <a:ext cx="2049993" cy="35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8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5;p46"/>
          <p:cNvSpPr txBox="1">
            <a:spLocks noGrp="1"/>
          </p:cNvSpPr>
          <p:nvPr>
            <p:ph type="title"/>
          </p:nvPr>
        </p:nvSpPr>
        <p:spPr>
          <a:xfrm>
            <a:off x="709625" y="1160390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 smtClean="0">
                <a:solidFill>
                  <a:srgbClr val="BA68C8"/>
                </a:solidFill>
              </a:rPr>
              <a:t>Приложение</a:t>
            </a:r>
            <a:br>
              <a:rPr lang="ru-RU" dirty="0" smtClean="0">
                <a:solidFill>
                  <a:srgbClr val="BA68C8"/>
                </a:solidFill>
              </a:rPr>
            </a:br>
            <a:r>
              <a:rPr lang="ru-RU" dirty="0" smtClean="0">
                <a:solidFill>
                  <a:srgbClr val="BA68C8"/>
                </a:solidFill>
              </a:rPr>
              <a:t>продавца</a:t>
            </a:r>
            <a:endParaRPr dirty="0">
              <a:solidFill>
                <a:srgbClr val="BA68C8"/>
              </a:solidFill>
            </a:endParaRPr>
          </a:p>
        </p:txBody>
      </p:sp>
      <p:sp>
        <p:nvSpPr>
          <p:cNvPr id="11" name="Google Shape;286;p46"/>
          <p:cNvSpPr txBox="1">
            <a:spLocks noGrp="1"/>
          </p:cNvSpPr>
          <p:nvPr>
            <p:ph type="subTitle" idx="1"/>
          </p:nvPr>
        </p:nvSpPr>
        <p:spPr>
          <a:xfrm>
            <a:off x="713225" y="2927112"/>
            <a:ext cx="3699118" cy="1328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</a:pPr>
            <a:r>
              <a:rPr lang="ru-RU" dirty="0" smtClean="0"/>
              <a:t>Редактирование ассортимента товаров и просмотр списка заказов</a:t>
            </a:r>
          </a:p>
          <a:p>
            <a:pPr marL="0" indent="0">
              <a:spcAft>
                <a:spcPts val="600"/>
              </a:spcAft>
            </a:pPr>
            <a:r>
              <a:rPr lang="ru-RU" dirty="0" smtClean="0"/>
              <a:t>Отображение клиентов и заказов</a:t>
            </a:r>
            <a:br>
              <a:rPr lang="ru-RU" dirty="0" smtClean="0"/>
            </a:br>
            <a:r>
              <a:rPr lang="ru-RU" dirty="0" smtClean="0"/>
              <a:t>на карте в реальном времени</a:t>
            </a:r>
          </a:p>
          <a:p>
            <a:pPr marL="0" indent="0">
              <a:spcAft>
                <a:spcPts val="600"/>
              </a:spcAft>
            </a:pPr>
            <a:r>
              <a:rPr lang="ru-RU" dirty="0" smtClean="0"/>
              <a:t>Формирование заказа и реквизитов</a:t>
            </a:r>
            <a:endParaRPr lang="en-US" dirty="0"/>
          </a:p>
        </p:txBody>
      </p:sp>
      <p:sp>
        <p:nvSpPr>
          <p:cNvPr id="12" name="Google Shape;287;p46"/>
          <p:cNvSpPr/>
          <p:nvPr/>
        </p:nvSpPr>
        <p:spPr>
          <a:xfrm>
            <a:off x="835029" y="2695702"/>
            <a:ext cx="1820400" cy="36600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A68C8"/>
              </a:solidFill>
            </a:endParaRPr>
          </a:p>
        </p:txBody>
      </p:sp>
      <p:pic>
        <p:nvPicPr>
          <p:cNvPr id="50" name="Рисунок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" t="122" r="879"/>
          <a:stretch/>
        </p:blipFill>
        <p:spPr>
          <a:xfrm>
            <a:off x="4905606" y="764572"/>
            <a:ext cx="1633556" cy="360430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" r="6204" b="12925"/>
          <a:stretch/>
        </p:blipFill>
        <p:spPr>
          <a:xfrm>
            <a:off x="6589962" y="760267"/>
            <a:ext cx="1842334" cy="360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4"/>
          <p:cNvSpPr txBox="1">
            <a:spLocks noGrp="1"/>
          </p:cNvSpPr>
          <p:nvPr>
            <p:ph type="title"/>
          </p:nvPr>
        </p:nvSpPr>
        <p:spPr>
          <a:xfrm>
            <a:off x="713225" y="881975"/>
            <a:ext cx="3858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solidFill>
                  <a:srgbClr val="BA68C8"/>
                </a:solidFill>
              </a:rPr>
              <a:t>To the moon</a:t>
            </a:r>
            <a:endParaRPr sz="3200" dirty="0">
              <a:solidFill>
                <a:srgbClr val="BA68C8"/>
              </a:solidFill>
            </a:endParaRPr>
          </a:p>
        </p:txBody>
      </p:sp>
      <p:sp>
        <p:nvSpPr>
          <p:cNvPr id="637" name="Google Shape;637;p64"/>
          <p:cNvSpPr txBox="1">
            <a:spLocks noGrp="1"/>
          </p:cNvSpPr>
          <p:nvPr>
            <p:ph type="subTitle" idx="1"/>
          </p:nvPr>
        </p:nvSpPr>
        <p:spPr>
          <a:xfrm>
            <a:off x="713225" y="1945371"/>
            <a:ext cx="3845400" cy="2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Aft>
                <a:spcPts val="600"/>
              </a:spcAft>
            </a:pPr>
            <a:r>
              <a:rPr lang="ru-RU" dirty="0" smtClean="0">
                <a:solidFill>
                  <a:schemeClr val="accent2"/>
                </a:solidFill>
              </a:rPr>
              <a:t>Система отзывов клиентов и рейтинга поставщиков</a:t>
            </a:r>
          </a:p>
          <a:p>
            <a:pPr indent="-317500">
              <a:spcAft>
                <a:spcPts val="600"/>
              </a:spcAft>
            </a:pPr>
            <a:r>
              <a:rPr lang="ru-RU" dirty="0"/>
              <a:t>Контроль качества услуг с помощью системы </a:t>
            </a:r>
            <a:r>
              <a:rPr lang="ru-RU" dirty="0" smtClean="0"/>
              <a:t>обращений</a:t>
            </a:r>
            <a:endParaRPr lang="ru-RU" dirty="0" smtClean="0">
              <a:solidFill>
                <a:schemeClr val="accent2"/>
              </a:solidFill>
            </a:endParaRPr>
          </a:p>
          <a:p>
            <a:pPr lvl="0" indent="-317500">
              <a:spcAft>
                <a:spcPts val="600"/>
              </a:spcAft>
            </a:pPr>
            <a:r>
              <a:rPr lang="ru-RU" dirty="0" smtClean="0">
                <a:solidFill>
                  <a:schemeClr val="accent2"/>
                </a:solidFill>
              </a:rPr>
              <a:t>Система оповещения пользователей</a:t>
            </a:r>
            <a:br>
              <a:rPr lang="ru-RU" dirty="0" smtClean="0">
                <a:solidFill>
                  <a:schemeClr val="accent2"/>
                </a:solidFill>
              </a:rPr>
            </a:br>
            <a:r>
              <a:rPr lang="ru-RU" dirty="0" smtClean="0">
                <a:solidFill>
                  <a:schemeClr val="accent2"/>
                </a:solidFill>
              </a:rPr>
              <a:t>экстренными службами</a:t>
            </a:r>
          </a:p>
          <a:p>
            <a:pPr lvl="0" indent="-317500">
              <a:spcAft>
                <a:spcPts val="600"/>
              </a:spcAft>
            </a:pPr>
            <a:r>
              <a:rPr lang="ru-RU" dirty="0" smtClean="0">
                <a:solidFill>
                  <a:schemeClr val="accent2"/>
                </a:solidFill>
              </a:rPr>
              <a:t>Интеграция платежных систем</a:t>
            </a:r>
          </a:p>
        </p:txBody>
      </p:sp>
      <p:pic>
        <p:nvPicPr>
          <p:cNvPr id="5" name="Google Shape;7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25" y="718625"/>
            <a:ext cx="3706250" cy="370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9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8"/>
          <p:cNvSpPr/>
          <p:nvPr/>
        </p:nvSpPr>
        <p:spPr>
          <a:xfrm flipH="1">
            <a:off x="539350" y="539496"/>
            <a:ext cx="4032600" cy="4032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8"/>
          <p:cNvSpPr txBox="1">
            <a:spLocks noGrp="1"/>
          </p:cNvSpPr>
          <p:nvPr>
            <p:ph type="title"/>
          </p:nvPr>
        </p:nvSpPr>
        <p:spPr>
          <a:xfrm>
            <a:off x="4571900" y="444250"/>
            <a:ext cx="38589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BA68C8"/>
                </a:solidFill>
              </a:rPr>
              <a:t>Features</a:t>
            </a:r>
            <a:r>
              <a:rPr lang="ru-RU" sz="3200" dirty="0" smtClean="0">
                <a:solidFill>
                  <a:srgbClr val="BA68C8"/>
                </a:solidFill>
              </a:rPr>
              <a:t> 1/3</a:t>
            </a:r>
            <a:endParaRPr sz="3200" dirty="0">
              <a:solidFill>
                <a:srgbClr val="BA68C8"/>
              </a:solidFill>
            </a:endParaRPr>
          </a:p>
        </p:txBody>
      </p:sp>
      <p:sp>
        <p:nvSpPr>
          <p:cNvPr id="687" name="Google Shape;687;p68"/>
          <p:cNvSpPr txBox="1">
            <a:spLocks noGrp="1"/>
          </p:cNvSpPr>
          <p:nvPr>
            <p:ph type="subTitle" idx="1"/>
          </p:nvPr>
        </p:nvSpPr>
        <p:spPr>
          <a:xfrm>
            <a:off x="4572006" y="1954884"/>
            <a:ext cx="3858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ru-RU" dirty="0"/>
              <a:t>Рекомендация клиентам лучших </a:t>
            </a:r>
            <a:r>
              <a:rPr lang="ru-RU" dirty="0" smtClean="0"/>
              <a:t>(согласно рейтинга) и новых интересных поставщиков</a:t>
            </a:r>
            <a:endParaRPr dirty="0"/>
          </a:p>
        </p:txBody>
      </p:sp>
      <p:sp>
        <p:nvSpPr>
          <p:cNvPr id="688" name="Google Shape;688;p68"/>
          <p:cNvSpPr txBox="1">
            <a:spLocks noGrp="1"/>
          </p:cNvSpPr>
          <p:nvPr>
            <p:ph type="subTitle" idx="2"/>
          </p:nvPr>
        </p:nvSpPr>
        <p:spPr>
          <a:xfrm>
            <a:off x="4572006" y="3422476"/>
            <a:ext cx="3858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ru-RU" dirty="0"/>
              <a:t>Выявление </a:t>
            </a:r>
            <a:r>
              <a:rPr lang="ru-RU" dirty="0" smtClean="0"/>
              <a:t>«черных трейдеров», не внесенных в базу приложения, </a:t>
            </a:r>
            <a:r>
              <a:rPr lang="ru-RU" dirty="0"/>
              <a:t>и недобросовестных продавцов</a:t>
            </a:r>
            <a:endParaRPr dirty="0"/>
          </a:p>
        </p:txBody>
      </p:sp>
      <p:sp>
        <p:nvSpPr>
          <p:cNvPr id="689" name="Google Shape;689;p68"/>
          <p:cNvSpPr txBox="1">
            <a:spLocks noGrp="1"/>
          </p:cNvSpPr>
          <p:nvPr>
            <p:ph type="subTitle" idx="3"/>
          </p:nvPr>
        </p:nvSpPr>
        <p:spPr>
          <a:xfrm>
            <a:off x="4572006" y="153426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600" dirty="0" smtClean="0">
                <a:solidFill>
                  <a:srgbClr val="BA68C8"/>
                </a:solidFill>
              </a:rPr>
              <a:t>Рекомендательная система поставщиков услуг</a:t>
            </a:r>
            <a:endParaRPr sz="1600" dirty="0">
              <a:solidFill>
                <a:srgbClr val="BA68C8"/>
              </a:solidFill>
            </a:endParaRPr>
          </a:p>
        </p:txBody>
      </p:sp>
      <p:sp>
        <p:nvSpPr>
          <p:cNvPr id="690" name="Google Shape;690;p68"/>
          <p:cNvSpPr txBox="1">
            <a:spLocks noGrp="1"/>
          </p:cNvSpPr>
          <p:nvPr>
            <p:ph type="subTitle" idx="4"/>
          </p:nvPr>
        </p:nvSpPr>
        <p:spPr>
          <a:xfrm>
            <a:off x="4572006" y="3001852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600" dirty="0" smtClean="0">
                <a:solidFill>
                  <a:srgbClr val="BA68C8"/>
                </a:solidFill>
              </a:rPr>
              <a:t>Контроль поставщиков и оказываемых ими услуг</a:t>
            </a:r>
            <a:endParaRPr sz="1600" dirty="0">
              <a:solidFill>
                <a:srgbClr val="BA68C8"/>
              </a:solidFill>
            </a:endParaRPr>
          </a:p>
        </p:txBody>
      </p:sp>
      <p:pic>
        <p:nvPicPr>
          <p:cNvPr id="11" name="Google Shape;779;p7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44" y="1041550"/>
            <a:ext cx="2966456" cy="2966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3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8"/>
          <p:cNvSpPr/>
          <p:nvPr/>
        </p:nvSpPr>
        <p:spPr>
          <a:xfrm flipH="1">
            <a:off x="539350" y="539496"/>
            <a:ext cx="4032600" cy="4032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87;p68"/>
          <p:cNvSpPr txBox="1">
            <a:spLocks/>
          </p:cNvSpPr>
          <p:nvPr/>
        </p:nvSpPr>
        <p:spPr>
          <a:xfrm>
            <a:off x="713225" y="1954884"/>
            <a:ext cx="3858900" cy="261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Bef>
                <a:spcPts val="600"/>
              </a:spcBef>
              <a:spcAft>
                <a:spcPts val="600"/>
              </a:spcAft>
              <a:buSzPct val="50000"/>
              <a:buFont typeface="MS Gothic" panose="020B0609070205080204" pitchFamily="49" charset="-128"/>
              <a:buChar char="●"/>
            </a:pPr>
            <a:r>
              <a:rPr lang="ru-RU" dirty="0" smtClean="0"/>
              <a:t>Верификация и контроль пользователей системы</a:t>
            </a:r>
            <a:endParaRPr lang="en-US" dirty="0" smtClean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50000"/>
              <a:buFont typeface="MS Gothic" panose="020B0609070205080204" pitchFamily="49" charset="-128"/>
              <a:buChar char="●"/>
            </a:pPr>
            <a:r>
              <a:rPr lang="ru-RU" dirty="0" smtClean="0"/>
              <a:t>Аналитика деятельности</a:t>
            </a:r>
            <a:br>
              <a:rPr lang="ru-RU" dirty="0" smtClean="0"/>
            </a:br>
            <a:r>
              <a:rPr lang="ru-RU" dirty="0" smtClean="0"/>
              <a:t>поставщиков </a:t>
            </a:r>
            <a:r>
              <a:rPr lang="ru-RU" dirty="0"/>
              <a:t>и </a:t>
            </a:r>
            <a:r>
              <a:rPr lang="ru-RU" dirty="0" smtClean="0"/>
              <a:t>клиентов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(например, </a:t>
            </a:r>
            <a:r>
              <a:rPr lang="en-US" dirty="0" smtClean="0"/>
              <a:t>NPS)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50000"/>
              <a:buFont typeface="MS Gothic" panose="020B0609070205080204" pitchFamily="49" charset="-128"/>
              <a:buChar char="●"/>
            </a:pPr>
            <a:r>
              <a:rPr lang="ru-RU" dirty="0" smtClean="0"/>
              <a:t>Оценка прибыльности</a:t>
            </a:r>
            <a:br>
              <a:rPr lang="ru-RU" dirty="0" smtClean="0"/>
            </a:br>
            <a:r>
              <a:rPr lang="ru-RU" dirty="0" smtClean="0"/>
              <a:t>поставщиков и конкретных зон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50000"/>
              <a:buFont typeface="MS Gothic" panose="020B0609070205080204" pitchFamily="49" charset="-128"/>
              <a:buChar char="●"/>
            </a:pPr>
            <a:r>
              <a:rPr lang="ru-RU" dirty="0" smtClean="0"/>
              <a:t>Контроль программы лояльности</a:t>
            </a:r>
            <a:endParaRPr lang="ru-RU" dirty="0"/>
          </a:p>
        </p:txBody>
      </p:sp>
      <p:sp>
        <p:nvSpPr>
          <p:cNvPr id="19" name="Google Shape;689;p68"/>
          <p:cNvSpPr txBox="1">
            <a:spLocks/>
          </p:cNvSpPr>
          <p:nvPr/>
        </p:nvSpPr>
        <p:spPr>
          <a:xfrm>
            <a:off x="713225" y="1534260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  <a:defRPr sz="18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sz="1600" dirty="0" smtClean="0">
                <a:solidFill>
                  <a:srgbClr val="BA68C8"/>
                </a:solidFill>
              </a:rPr>
              <a:t>Контроль содержимого</a:t>
            </a:r>
            <a:endParaRPr lang="ru-RU" sz="1600" dirty="0">
              <a:solidFill>
                <a:srgbClr val="BA68C8"/>
              </a:solidFill>
            </a:endParaRPr>
          </a:p>
        </p:txBody>
      </p:sp>
      <p:sp>
        <p:nvSpPr>
          <p:cNvPr id="25" name="Google Shape;686;p68"/>
          <p:cNvSpPr txBox="1">
            <a:spLocks/>
          </p:cNvSpPr>
          <p:nvPr/>
        </p:nvSpPr>
        <p:spPr>
          <a:xfrm>
            <a:off x="712825" y="444250"/>
            <a:ext cx="3858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>
                <a:solidFill>
                  <a:srgbClr val="BA68C8"/>
                </a:solidFill>
              </a:rPr>
              <a:t>Features</a:t>
            </a:r>
            <a:r>
              <a:rPr lang="ru-RU" sz="3200" dirty="0" smtClean="0">
                <a:solidFill>
                  <a:srgbClr val="BA68C8"/>
                </a:solidFill>
              </a:rPr>
              <a:t> 2/3</a:t>
            </a:r>
            <a:endParaRPr lang="ru-RU" sz="3200" dirty="0">
              <a:solidFill>
                <a:srgbClr val="BA68C8"/>
              </a:solidFill>
            </a:endParaRPr>
          </a:p>
        </p:txBody>
      </p:sp>
      <p:pic>
        <p:nvPicPr>
          <p:cNvPr id="30" name="Google Shape;793;p7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213" y="1072596"/>
            <a:ext cx="2966400" cy="296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26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8"/>
          <p:cNvSpPr/>
          <p:nvPr/>
        </p:nvSpPr>
        <p:spPr>
          <a:xfrm flipH="1">
            <a:off x="539350" y="539496"/>
            <a:ext cx="4032600" cy="4032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87;p68"/>
          <p:cNvSpPr txBox="1">
            <a:spLocks/>
          </p:cNvSpPr>
          <p:nvPr/>
        </p:nvSpPr>
        <p:spPr>
          <a:xfrm>
            <a:off x="713225" y="1954884"/>
            <a:ext cx="3858900" cy="261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spcBef>
                <a:spcPts val="600"/>
              </a:spcBef>
              <a:spcAft>
                <a:spcPts val="600"/>
              </a:spcAft>
              <a:buSzPct val="50000"/>
              <a:buFont typeface="MS Gothic" panose="020B0609070205080204" pitchFamily="49" charset="-128"/>
              <a:buChar char="●"/>
            </a:pPr>
            <a:r>
              <a:rPr lang="ru-RU" dirty="0"/>
              <a:t>Многоуровневая система начисления </a:t>
            </a:r>
            <a:r>
              <a:rPr lang="ru-RU" dirty="0" smtClean="0"/>
              <a:t>баллов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50000"/>
              <a:buFont typeface="MS Gothic" panose="020B0609070205080204" pitchFamily="49" charset="-128"/>
              <a:buChar char="●"/>
            </a:pPr>
            <a:r>
              <a:rPr lang="ru-RU" dirty="0" smtClean="0"/>
              <a:t>Баллы </a:t>
            </a:r>
            <a:r>
              <a:rPr lang="ru-RU" dirty="0"/>
              <a:t>за </a:t>
            </a:r>
            <a:r>
              <a:rPr lang="ru-RU" dirty="0" smtClean="0"/>
              <a:t>приглашение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50000"/>
              <a:buFont typeface="MS Gothic" panose="020B0609070205080204" pitchFamily="49" charset="-128"/>
              <a:buChar char="●"/>
            </a:pPr>
            <a:r>
              <a:rPr lang="ru-RU" dirty="0"/>
              <a:t>Бонусы на основных</a:t>
            </a:r>
            <a:br>
              <a:rPr lang="ru-RU" dirty="0"/>
            </a:br>
            <a:r>
              <a:rPr lang="ru-RU" dirty="0"/>
              <a:t>туристических </a:t>
            </a:r>
            <a:r>
              <a:rPr lang="ru-RU" dirty="0" smtClean="0"/>
              <a:t>маршрутах и достопримечательностях</a:t>
            </a:r>
            <a:endParaRPr lang="ru-RU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SzPct val="50000"/>
              <a:buFont typeface="MS Gothic" panose="020B0609070205080204" pitchFamily="49" charset="-128"/>
              <a:buChar char="●"/>
            </a:pPr>
            <a:r>
              <a:rPr lang="ru-RU" dirty="0" smtClean="0"/>
              <a:t>Подписочная система</a:t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 err="1" smtClean="0"/>
              <a:t>кэшбек</a:t>
            </a:r>
            <a:r>
              <a:rPr lang="ru-RU" dirty="0" smtClean="0"/>
              <a:t>, акции и рекомендации)</a:t>
            </a:r>
            <a:endParaRPr lang="ru-RU" dirty="0"/>
          </a:p>
        </p:txBody>
      </p:sp>
      <p:sp>
        <p:nvSpPr>
          <p:cNvPr id="19" name="Google Shape;689;p68"/>
          <p:cNvSpPr txBox="1">
            <a:spLocks/>
          </p:cNvSpPr>
          <p:nvPr/>
        </p:nvSpPr>
        <p:spPr>
          <a:xfrm>
            <a:off x="713225" y="1534260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  <a:defRPr sz="18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SemiBold"/>
              <a:buNone/>
              <a:defRPr sz="1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sz="1600" dirty="0" smtClean="0">
                <a:solidFill>
                  <a:srgbClr val="BA68C8"/>
                </a:solidFill>
              </a:rPr>
              <a:t>Программа лояльности</a:t>
            </a:r>
            <a:endParaRPr lang="ru-RU" sz="1600" dirty="0">
              <a:solidFill>
                <a:srgbClr val="BA68C8"/>
              </a:solidFill>
            </a:endParaRPr>
          </a:p>
        </p:txBody>
      </p:sp>
      <p:sp>
        <p:nvSpPr>
          <p:cNvPr id="25" name="Google Shape;686;p68"/>
          <p:cNvSpPr txBox="1">
            <a:spLocks/>
          </p:cNvSpPr>
          <p:nvPr/>
        </p:nvSpPr>
        <p:spPr>
          <a:xfrm>
            <a:off x="712825" y="444250"/>
            <a:ext cx="3858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>
                <a:solidFill>
                  <a:srgbClr val="BA68C8"/>
                </a:solidFill>
              </a:rPr>
              <a:t>Features</a:t>
            </a:r>
            <a:r>
              <a:rPr lang="ru-RU" sz="3200" dirty="0" smtClean="0">
                <a:solidFill>
                  <a:srgbClr val="BA68C8"/>
                </a:solidFill>
              </a:rPr>
              <a:t> 3/3</a:t>
            </a:r>
            <a:endParaRPr lang="ru-RU" sz="3200" dirty="0">
              <a:solidFill>
                <a:srgbClr val="BA68C8"/>
              </a:solidFill>
            </a:endParaRPr>
          </a:p>
        </p:txBody>
      </p:sp>
      <p:pic>
        <p:nvPicPr>
          <p:cNvPr id="9" name="Google Shape;787;p7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213" y="1072596"/>
            <a:ext cx="2966400" cy="296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86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208</Words>
  <Application>Microsoft Office PowerPoint</Application>
  <PresentationFormat>Экран (16:9)</PresentationFormat>
  <Paragraphs>74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Arial</vt:lpstr>
      <vt:lpstr>MS Gothic</vt:lpstr>
      <vt:lpstr>Montserrat SemiBold</vt:lpstr>
      <vt:lpstr>Wingdings</vt:lpstr>
      <vt:lpstr>Press Start 2P</vt:lpstr>
      <vt:lpstr>Montserrat ExtraBold</vt:lpstr>
      <vt:lpstr>Montserrat</vt:lpstr>
      <vt:lpstr>Roboto</vt:lpstr>
      <vt:lpstr>Montserrat Black</vt:lpstr>
      <vt:lpstr>Startup Slide Deck by Slidesgo</vt:lpstr>
      <vt:lpstr>Презентация PowerPoint</vt:lpstr>
      <vt:lpstr>Презентация PowerPoint</vt:lpstr>
      <vt:lpstr>Решение</vt:lpstr>
      <vt:lpstr>Приложение клиента</vt:lpstr>
      <vt:lpstr>Приложение продавца</vt:lpstr>
      <vt:lpstr>To the moon</vt:lpstr>
      <vt:lpstr>Features 1/3</vt:lpstr>
      <vt:lpstr>Презентация PowerPoint</vt:lpstr>
      <vt:lpstr>Презентация PowerPoint</vt:lpstr>
      <vt:lpstr>Масштабируемость</vt:lpstr>
      <vt:lpstr>Развитие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F5</dc:title>
  <dc:creator>Хакатон</dc:creator>
  <cp:lastModifiedBy>1NR_Operator_12</cp:lastModifiedBy>
  <cp:revision>150</cp:revision>
  <dcterms:modified xsi:type="dcterms:W3CDTF">2022-05-25T06:58:36Z</dcterms:modified>
</cp:coreProperties>
</file>